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88" r:id="rId9"/>
    <p:sldId id="289" r:id="rId10"/>
    <p:sldId id="290" r:id="rId11"/>
    <p:sldId id="264" r:id="rId12"/>
    <p:sldId id="265" r:id="rId13"/>
    <p:sldId id="286" r:id="rId14"/>
    <p:sldId id="287" r:id="rId15"/>
    <p:sldId id="266" r:id="rId16"/>
    <p:sldId id="267" r:id="rId17"/>
    <p:sldId id="268" r:id="rId18"/>
    <p:sldId id="269" r:id="rId19"/>
    <p:sldId id="270" r:id="rId20"/>
    <p:sldId id="271" r:id="rId21"/>
    <p:sldId id="272" r:id="rId22"/>
    <p:sldId id="285" r:id="rId23"/>
    <p:sldId id="273" r:id="rId24"/>
    <p:sldId id="279" r:id="rId25"/>
    <p:sldId id="27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28" autoAdjust="0"/>
  </p:normalViewPr>
  <p:slideViewPr>
    <p:cSldViewPr>
      <p:cViewPr varScale="1">
        <p:scale>
          <a:sx n="101" d="100"/>
          <a:sy n="101" d="100"/>
        </p:scale>
        <p:origin x="-10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4543BAD-FAC2-46C0-8571-7CBEC4BBA650}" type="datetimeFigureOut">
              <a:rPr lang="en-US" smtClean="0"/>
              <a:pPr/>
              <a:t>11/25/2020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D25EA7A-CC98-4900-A9CB-0D36B451CE7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543BAD-FAC2-46C0-8571-7CBEC4BBA650}" type="datetimeFigureOut">
              <a:rPr lang="en-US" smtClean="0"/>
              <a:pPr/>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EA7A-CC98-4900-A9CB-0D36B451CE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543BAD-FAC2-46C0-8571-7CBEC4BBA650}" type="datetimeFigureOut">
              <a:rPr lang="en-US" smtClean="0"/>
              <a:pPr/>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EA7A-CC98-4900-A9CB-0D36B451CE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543BAD-FAC2-46C0-8571-7CBEC4BBA650}" type="datetimeFigureOut">
              <a:rPr lang="en-US" smtClean="0"/>
              <a:pPr/>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EA7A-CC98-4900-A9CB-0D36B451CE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4543BAD-FAC2-46C0-8571-7CBEC4BBA650}" type="datetimeFigureOut">
              <a:rPr lang="en-US" smtClean="0"/>
              <a:pPr/>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EA7A-CC98-4900-A9CB-0D36B451CE7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4543BAD-FAC2-46C0-8571-7CBEC4BBA650}" type="datetimeFigureOut">
              <a:rPr lang="en-US" smtClean="0"/>
              <a:pPr/>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5EA7A-CC98-4900-A9CB-0D36B451CE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4543BAD-FAC2-46C0-8571-7CBEC4BBA650}" type="datetimeFigureOut">
              <a:rPr lang="en-US" smtClean="0"/>
              <a:pPr/>
              <a:t>11/25/2020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25EA7A-CC98-4900-A9CB-0D36B451CE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4543BAD-FAC2-46C0-8571-7CBEC4BBA650}" type="datetimeFigureOut">
              <a:rPr lang="en-US" smtClean="0"/>
              <a:pPr/>
              <a:t>11/25/2020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25EA7A-CC98-4900-A9CB-0D36B451CE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43BAD-FAC2-46C0-8571-7CBEC4BBA650}" type="datetimeFigureOut">
              <a:rPr lang="en-US" smtClean="0"/>
              <a:pPr/>
              <a:t>11/25/2020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25EA7A-CC98-4900-A9CB-0D36B451CE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4543BAD-FAC2-46C0-8571-7CBEC4BBA650}" type="datetimeFigureOut">
              <a:rPr lang="en-US" smtClean="0"/>
              <a:pPr/>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5EA7A-CC98-4900-A9CB-0D36B451CE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543BAD-FAC2-46C0-8571-7CBEC4BBA650}" type="datetimeFigureOut">
              <a:rPr lang="en-US" smtClean="0"/>
              <a:pPr/>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D25EA7A-CC98-4900-A9CB-0D36B451CE7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4543BAD-FAC2-46C0-8571-7CBEC4BBA650}" type="datetimeFigureOut">
              <a:rPr lang="en-US" smtClean="0"/>
              <a:pPr/>
              <a:t>11/25/2020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D25EA7A-CC98-4900-A9CB-0D36B451CE7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Vitamin D and COVID-19: Update, November </a:t>
            </a:r>
            <a:r>
              <a:rPr lang="en-US" dirty="0" smtClean="0"/>
              <a:t>25, </a:t>
            </a:r>
            <a:r>
              <a:rPr lang="en-US" dirty="0" smtClean="0"/>
              <a:t>2020</a:t>
            </a:r>
            <a:endParaRPr lang="en-US" dirty="0"/>
          </a:p>
        </p:txBody>
      </p:sp>
      <p:sp>
        <p:nvSpPr>
          <p:cNvPr id="3" name="Subtitle 2"/>
          <p:cNvSpPr>
            <a:spLocks noGrp="1"/>
          </p:cNvSpPr>
          <p:nvPr>
            <p:ph type="subTitle" idx="1"/>
          </p:nvPr>
        </p:nvSpPr>
        <p:spPr/>
        <p:txBody>
          <a:bodyPr>
            <a:normAutofit/>
          </a:bodyPr>
          <a:lstStyle/>
          <a:p>
            <a:r>
              <a:rPr lang="en-US" dirty="0" smtClean="0"/>
              <a:t>William B. Grant, PhD</a:t>
            </a:r>
          </a:p>
          <a:p>
            <a:r>
              <a:rPr lang="en-US" dirty="0" smtClean="0"/>
              <a:t>Sunlight, Nutrition and Health Research Center</a:t>
            </a:r>
          </a:p>
          <a:p>
            <a:r>
              <a:rPr lang="en-US" dirty="0" smtClean="0"/>
              <a:t>San Francisco, CA, USA</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Vitamin D Supplementation Associated to Better Survival in Hospitalized Frail Elderly COVID-19 Patients</a:t>
            </a:r>
            <a:r>
              <a:rPr lang="en-US" sz="2800" dirty="0" smtClean="0"/>
              <a:t>:</a:t>
            </a:r>
            <a:br>
              <a:rPr lang="en-US" sz="2800" dirty="0" smtClean="0"/>
            </a:br>
            <a:r>
              <a:rPr lang="en-US" sz="2800" dirty="0" smtClean="0"/>
              <a:t>Kaplan-Meier estimates</a:t>
            </a:r>
            <a:endParaRPr lang="en-US" sz="2800" dirty="0"/>
          </a:p>
        </p:txBody>
      </p:sp>
      <p:pic>
        <p:nvPicPr>
          <p:cNvPr id="5" name="Content Placeholder 4" descr="https://www.mdpi.com/nutrients/nutrients-12-03377/article_deploy/html/images/nutrients-12-03377-g002.png"/>
          <p:cNvPicPr>
            <a:picLocks noGrp="1"/>
          </p:cNvPicPr>
          <p:nvPr>
            <p:ph idx="1"/>
          </p:nvPr>
        </p:nvPicPr>
        <p:blipFill>
          <a:blip r:embed="rId2" cstate="print"/>
          <a:srcRect/>
          <a:stretch>
            <a:fillRect/>
          </a:stretch>
        </p:blipFill>
        <p:spPr bwMode="auto">
          <a:xfrm>
            <a:off x="1389267" y="1935163"/>
            <a:ext cx="6365465" cy="438943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"Effect of </a:t>
            </a:r>
            <a:r>
              <a:rPr lang="en-US" sz="2000" dirty="0" err="1" smtClean="0"/>
              <a:t>Calcifediol</a:t>
            </a:r>
            <a:r>
              <a:rPr lang="en-US" sz="2000" dirty="0" smtClean="0"/>
              <a:t> Treatment and best Available Therapy versus best Available Therapy on ICU Admission and Mortality Among Patients Hospitalized for COVID-19: A Pilot Randomized Clinical study"</a:t>
            </a:r>
            <a:endParaRPr lang="en-US" sz="2000" dirty="0"/>
          </a:p>
        </p:txBody>
      </p:sp>
      <p:sp>
        <p:nvSpPr>
          <p:cNvPr id="3" name="Content Placeholder 2"/>
          <p:cNvSpPr>
            <a:spLocks noGrp="1"/>
          </p:cNvSpPr>
          <p:nvPr>
            <p:ph idx="1"/>
          </p:nvPr>
        </p:nvSpPr>
        <p:spPr/>
        <p:txBody>
          <a:bodyPr>
            <a:normAutofit fontScale="92500" lnSpcReduction="20000"/>
          </a:bodyPr>
          <a:lstStyle/>
          <a:p>
            <a:r>
              <a:rPr lang="en-US" dirty="0" smtClean="0"/>
              <a:t>All hospitalized patients (76) received as best available therapy the same standard care of a combination of </a:t>
            </a:r>
            <a:r>
              <a:rPr lang="en-US" dirty="0" err="1" smtClean="0"/>
              <a:t>hydroxychloroquine</a:t>
            </a:r>
            <a:r>
              <a:rPr lang="en-US" dirty="0" smtClean="0"/>
              <a:t> and </a:t>
            </a:r>
            <a:r>
              <a:rPr lang="en-US" dirty="0" err="1" smtClean="0"/>
              <a:t>azithromycin</a:t>
            </a:r>
            <a:r>
              <a:rPr lang="en-US" dirty="0" smtClean="0"/>
              <a:t>. Eligible patients (50) were allocated </a:t>
            </a:r>
            <a:r>
              <a:rPr lang="en-US" dirty="0" smtClean="0"/>
              <a:t>to take </a:t>
            </a:r>
            <a:r>
              <a:rPr lang="en-US" dirty="0" smtClean="0"/>
              <a:t>oral </a:t>
            </a:r>
            <a:r>
              <a:rPr lang="en-US" dirty="0" err="1" smtClean="0"/>
              <a:t>calcifediol</a:t>
            </a:r>
            <a:r>
              <a:rPr lang="en-US" dirty="0" smtClean="0"/>
              <a:t> (0.532 mg), or not. Patients in the </a:t>
            </a:r>
            <a:r>
              <a:rPr lang="en-US" dirty="0" err="1" smtClean="0"/>
              <a:t>calcifediol</a:t>
            </a:r>
            <a:r>
              <a:rPr lang="en-US" dirty="0" smtClean="0"/>
              <a:t> treatment group continued with oral </a:t>
            </a:r>
            <a:r>
              <a:rPr lang="en-US" dirty="0" err="1" smtClean="0"/>
              <a:t>calcifediol</a:t>
            </a:r>
            <a:r>
              <a:rPr lang="en-US" dirty="0" smtClean="0"/>
              <a:t> (0.266 mg) on day 3 and 7, and then weekly until discharge or ICU admission. </a:t>
            </a:r>
          </a:p>
          <a:p>
            <a:r>
              <a:rPr lang="en-US" dirty="0" smtClean="0"/>
              <a:t>(</a:t>
            </a:r>
            <a:r>
              <a:rPr lang="en-US" dirty="0" err="1" smtClean="0"/>
              <a:t>Calcifediol</a:t>
            </a:r>
            <a:r>
              <a:rPr lang="en-US" dirty="0" smtClean="0"/>
              <a:t> is 25(OH)D</a:t>
            </a:r>
            <a:r>
              <a:rPr lang="en-US" baseline="-25000" dirty="0" smtClean="0"/>
              <a:t>2</a:t>
            </a:r>
            <a:r>
              <a:rPr lang="en-US" dirty="0" smtClean="0"/>
              <a:t> and week one treatment: 130,000 IU vitamin D</a:t>
            </a:r>
            <a:r>
              <a:rPr lang="en-US" baseline="-25000" dirty="0" smtClean="0"/>
              <a:t>2</a:t>
            </a:r>
            <a:r>
              <a:rPr lang="en-US" dirty="0" smtClean="0"/>
              <a:t>. </a:t>
            </a:r>
            <a:r>
              <a:rPr lang="en-US" dirty="0" err="1" smtClean="0"/>
              <a:t>Calcifediol</a:t>
            </a:r>
            <a:r>
              <a:rPr lang="en-US" dirty="0" smtClean="0"/>
              <a:t> acts faster that vitamin D by a day or two due to bypassing conversion in the liver.)</a:t>
            </a:r>
          </a:p>
          <a:p>
            <a:r>
              <a:rPr lang="en-US" dirty="0" err="1" smtClean="0"/>
              <a:t>Entrenas</a:t>
            </a:r>
            <a:r>
              <a:rPr lang="en-US" dirty="0" smtClean="0"/>
              <a:t> Castillo et al. J Steroid </a:t>
            </a:r>
            <a:r>
              <a:rPr lang="en-US" dirty="0" err="1" smtClean="0"/>
              <a:t>Biochem</a:t>
            </a:r>
            <a:r>
              <a:rPr lang="en-US" dirty="0" smtClean="0"/>
              <a:t> Mol Biol. 2020 Oct;203:105751 </a:t>
            </a:r>
            <a:r>
              <a:rPr lang="en-US" dirty="0" err="1" smtClean="0"/>
              <a:t>doi</a:t>
            </a:r>
            <a:r>
              <a:rPr lang="en-US" dirty="0" smtClean="0"/>
              <a:t>: 10.1016/j.jsbmb.2020.105751. </a:t>
            </a:r>
            <a:r>
              <a:rPr lang="en-US" dirty="0" err="1" smtClean="0"/>
              <a:t>Epub</a:t>
            </a:r>
            <a:r>
              <a:rPr lang="en-US" dirty="0" smtClean="0"/>
              <a:t> 2020 Aug 29.</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Results of the Pilot Randomized Clinical study – </a:t>
            </a:r>
            <a:r>
              <a:rPr lang="en-US" sz="3600" dirty="0" err="1" smtClean="0"/>
              <a:t>Entrenas</a:t>
            </a:r>
            <a:r>
              <a:rPr lang="en-US" sz="3600" dirty="0" smtClean="0"/>
              <a:t> Castillo et al., 2020</a:t>
            </a:r>
            <a:endParaRPr lang="en-US" sz="3600" dirty="0"/>
          </a:p>
        </p:txBody>
      </p:sp>
      <p:pic>
        <p:nvPicPr>
          <p:cNvPr id="4" name="Content Placeholder 3" descr="C19-Cordoba treatment.jpg"/>
          <p:cNvPicPr>
            <a:picLocks noGrp="1" noChangeAspect="1"/>
          </p:cNvPicPr>
          <p:nvPr>
            <p:ph idx="1"/>
          </p:nvPr>
        </p:nvPicPr>
        <p:blipFill>
          <a:blip r:embed="rId2" cstate="print"/>
          <a:stretch>
            <a:fillRect/>
          </a:stretch>
        </p:blipFill>
        <p:spPr>
          <a:xfrm>
            <a:off x="471945" y="1935163"/>
            <a:ext cx="8200110" cy="438943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Short term, high-dose vitamin D supplementation for COVID-19 disease: a </a:t>
            </a:r>
            <a:r>
              <a:rPr lang="en-US" sz="2800" b="1" dirty="0" err="1" smtClean="0"/>
              <a:t>randomised</a:t>
            </a:r>
            <a:r>
              <a:rPr lang="en-US" sz="2800" b="1" dirty="0" smtClean="0"/>
              <a:t>, placebo-controlled, study (SHADE study</a:t>
            </a:r>
            <a:r>
              <a:rPr lang="en-US" sz="2800" b="1" dirty="0" smtClean="0"/>
              <a:t>)</a:t>
            </a:r>
            <a:endParaRPr lang="en-US" sz="2800" dirty="0"/>
          </a:p>
        </p:txBody>
      </p:sp>
      <p:sp>
        <p:nvSpPr>
          <p:cNvPr id="3" name="Content Placeholder 2"/>
          <p:cNvSpPr>
            <a:spLocks noGrp="1"/>
          </p:cNvSpPr>
          <p:nvPr>
            <p:ph idx="1"/>
          </p:nvPr>
        </p:nvSpPr>
        <p:spPr/>
        <p:txBody>
          <a:bodyPr>
            <a:normAutofit fontScale="92500" lnSpcReduction="20000"/>
          </a:bodyPr>
          <a:lstStyle/>
          <a:p>
            <a:r>
              <a:rPr lang="en-US" dirty="0" smtClean="0"/>
              <a:t>An RCT  conducted in India involving 40 asymptomatic </a:t>
            </a:r>
            <a:r>
              <a:rPr lang="en-US" dirty="0" smtClean="0"/>
              <a:t>or mildly symptomatic SARS-CoV-2 RNA positive vitamin D deficient (25(OH)D&lt;20 ng/ml) </a:t>
            </a:r>
            <a:r>
              <a:rPr lang="en-US" dirty="0" smtClean="0"/>
              <a:t>individuals admitted to a tertiary hospital in north India without major </a:t>
            </a:r>
            <a:r>
              <a:rPr lang="en-US" dirty="0" err="1" smtClean="0"/>
              <a:t>comorbidities</a:t>
            </a:r>
            <a:r>
              <a:rPr lang="en-US" dirty="0" smtClean="0"/>
              <a:t> or requiring invasive ventilation or having 25(OH)D &gt;20 ng/ml.</a:t>
            </a:r>
          </a:p>
          <a:p>
            <a:r>
              <a:rPr lang="en-US" dirty="0" smtClean="0"/>
              <a:t>16 intervention participants, 6 males, age 50 (36-51) years, 25(OH)D = 9 (7 – 13) ng/ml</a:t>
            </a:r>
          </a:p>
          <a:p>
            <a:r>
              <a:rPr lang="en-US" dirty="0" smtClean="0"/>
              <a:t>24 controls, 14 males, age 48 (39 – 49) years, 25(OH)D = 10 (8 – 13) ng/ml</a:t>
            </a:r>
          </a:p>
          <a:p>
            <a:r>
              <a:rPr lang="en-US" dirty="0" err="1" smtClean="0"/>
              <a:t>Rastogi</a:t>
            </a:r>
            <a:r>
              <a:rPr lang="en-US" dirty="0" smtClean="0"/>
              <a:t> A, </a:t>
            </a:r>
            <a:r>
              <a:rPr lang="en-US" dirty="0" smtClean="0"/>
              <a:t>et al, </a:t>
            </a:r>
            <a:r>
              <a:rPr lang="en-US" dirty="0" err="1" smtClean="0"/>
              <a:t>Malhotra</a:t>
            </a:r>
            <a:r>
              <a:rPr lang="en-US" dirty="0" smtClean="0"/>
              <a:t> </a:t>
            </a:r>
            <a:r>
              <a:rPr lang="en-US" dirty="0" err="1" smtClean="0"/>
              <a:t>P.Postgrad</a:t>
            </a:r>
            <a:r>
              <a:rPr lang="en-US" dirty="0" smtClean="0"/>
              <a:t> Med J. 2020 Nov 12:postgradmedj-2020-139065. </a:t>
            </a:r>
            <a:r>
              <a:rPr lang="en-US" dirty="0" err="1" smtClean="0"/>
              <a:t>doi</a:t>
            </a:r>
            <a:r>
              <a:rPr lang="en-US" dirty="0" smtClean="0"/>
              <a:t>: 10.1136/postgradmedj-2020-139065.</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Short term, high-dose vitamin D supplementation for COVID-19 disease: </a:t>
            </a:r>
            <a:r>
              <a:rPr lang="en-US" sz="2800" b="1" dirty="0" smtClean="0"/>
              <a:t>Results</a:t>
            </a:r>
            <a:endParaRPr lang="en-US" sz="2800" dirty="0"/>
          </a:p>
        </p:txBody>
      </p:sp>
      <p:sp>
        <p:nvSpPr>
          <p:cNvPr id="3" name="Content Placeholder 2"/>
          <p:cNvSpPr>
            <a:spLocks noGrp="1"/>
          </p:cNvSpPr>
          <p:nvPr>
            <p:ph idx="1"/>
          </p:nvPr>
        </p:nvSpPr>
        <p:spPr/>
        <p:txBody>
          <a:bodyPr>
            <a:normAutofit/>
          </a:bodyPr>
          <a:lstStyle/>
          <a:p>
            <a:r>
              <a:rPr lang="en-US" dirty="0" smtClean="0"/>
              <a:t>10 out of 16 patients </a:t>
            </a:r>
            <a:r>
              <a:rPr lang="en-US" dirty="0" smtClean="0"/>
              <a:t>achieved </a:t>
            </a:r>
            <a:r>
              <a:rPr lang="en-US" dirty="0" smtClean="0"/>
              <a:t>25(OH)D&gt;50 ng/ml by day-7 and another two by day-14 [day-14 25(OH)D levels </a:t>
            </a:r>
            <a:r>
              <a:rPr lang="en-US" dirty="0" smtClean="0"/>
              <a:t>52 </a:t>
            </a:r>
            <a:r>
              <a:rPr lang="en-US" dirty="0" smtClean="0"/>
              <a:t>(</a:t>
            </a:r>
            <a:r>
              <a:rPr lang="en-US" dirty="0" smtClean="0"/>
              <a:t>49 </a:t>
            </a:r>
            <a:r>
              <a:rPr lang="en-US" dirty="0" smtClean="0"/>
              <a:t>to </a:t>
            </a:r>
            <a:r>
              <a:rPr lang="en-US" dirty="0" smtClean="0"/>
              <a:t>60) </a:t>
            </a:r>
            <a:r>
              <a:rPr lang="en-US" dirty="0" smtClean="0"/>
              <a:t>ng/ml in intervention </a:t>
            </a:r>
            <a:r>
              <a:rPr lang="en-US" dirty="0" smtClean="0"/>
              <a:t>group and 15 </a:t>
            </a:r>
            <a:r>
              <a:rPr lang="en-US" dirty="0" smtClean="0"/>
              <a:t>(</a:t>
            </a:r>
            <a:r>
              <a:rPr lang="en-US" dirty="0" smtClean="0"/>
              <a:t>13 </a:t>
            </a:r>
            <a:r>
              <a:rPr lang="en-US" dirty="0" smtClean="0"/>
              <a:t>to </a:t>
            </a:r>
            <a:r>
              <a:rPr lang="en-US" dirty="0" smtClean="0"/>
              <a:t>20) </a:t>
            </a:r>
            <a:r>
              <a:rPr lang="en-US" dirty="0" smtClean="0"/>
              <a:t>ng/ml (p&lt;0.001</a:t>
            </a:r>
            <a:r>
              <a:rPr lang="en-US" dirty="0" smtClean="0"/>
              <a:t>) in the </a:t>
            </a:r>
            <a:r>
              <a:rPr lang="en-US" dirty="0" smtClean="0"/>
              <a:t>control </a:t>
            </a:r>
            <a:r>
              <a:rPr lang="en-US" dirty="0" smtClean="0"/>
              <a:t>group]. </a:t>
            </a:r>
          </a:p>
          <a:p>
            <a:r>
              <a:rPr lang="en-US" dirty="0" smtClean="0"/>
              <a:t>10 </a:t>
            </a:r>
            <a:r>
              <a:rPr lang="en-US" dirty="0" smtClean="0"/>
              <a:t>(</a:t>
            </a:r>
            <a:r>
              <a:rPr lang="en-US" dirty="0" smtClean="0"/>
              <a:t>63%) </a:t>
            </a:r>
            <a:r>
              <a:rPr lang="en-US" dirty="0" smtClean="0"/>
              <a:t>participants in the intervention group and 5 (</a:t>
            </a:r>
            <a:r>
              <a:rPr lang="en-US" dirty="0" smtClean="0"/>
              <a:t>21%) </a:t>
            </a:r>
            <a:r>
              <a:rPr lang="en-US" dirty="0" smtClean="0"/>
              <a:t>participants in the control arm (</a:t>
            </a:r>
            <a:r>
              <a:rPr lang="en-US" dirty="0" smtClean="0"/>
              <a:t>p&lt;0.02) </a:t>
            </a:r>
            <a:r>
              <a:rPr lang="en-US" dirty="0" smtClean="0"/>
              <a:t>became SARS-CoV-2 RNA negative. </a:t>
            </a:r>
            <a:endParaRPr lang="en-US" dirty="0" smtClean="0"/>
          </a:p>
          <a:p>
            <a:r>
              <a:rPr lang="en-US" dirty="0" smtClean="0"/>
              <a:t>Fibrinogen </a:t>
            </a:r>
            <a:r>
              <a:rPr lang="en-US" dirty="0" smtClean="0"/>
              <a:t>levels significantly decreased with </a:t>
            </a:r>
            <a:r>
              <a:rPr lang="en-US" dirty="0" smtClean="0"/>
              <a:t>vitamin D</a:t>
            </a:r>
            <a:r>
              <a:rPr lang="en-US" baseline="-25000" dirty="0" smtClean="0"/>
              <a:t>3</a:t>
            </a:r>
            <a:r>
              <a:rPr lang="en-US" dirty="0" smtClean="0"/>
              <a:t> </a:t>
            </a:r>
            <a:r>
              <a:rPr lang="en-US" dirty="0" smtClean="0"/>
              <a:t>supplementation (intergroup difference 0.70 ng/ml; P=0.007) unlike other inflammatory biomarkers</a:t>
            </a:r>
            <a:r>
              <a:rPr lang="en-US" dirty="0" smtClean="0"/>
              <a:t>.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Mechanisms</a:t>
            </a:r>
            <a:endParaRPr lang="en-US" dirty="0"/>
          </a:p>
        </p:txBody>
      </p:sp>
      <p:pic>
        <p:nvPicPr>
          <p:cNvPr id="4" name="Content Placeholder 3" descr="C19-vit D medhanisms Dos Santos.jpg"/>
          <p:cNvPicPr>
            <a:picLocks noGrp="1" noChangeAspect="1"/>
          </p:cNvPicPr>
          <p:nvPr>
            <p:ph idx="1"/>
          </p:nvPr>
        </p:nvPicPr>
        <p:blipFill>
          <a:blip r:embed="rId2" cstate="print"/>
          <a:stretch>
            <a:fillRect/>
          </a:stretch>
        </p:blipFill>
        <p:spPr>
          <a:xfrm>
            <a:off x="457200" y="2037152"/>
            <a:ext cx="8229600" cy="4185458"/>
          </a:xfrm>
        </p:spPr>
      </p:pic>
      <p:sp>
        <p:nvSpPr>
          <p:cNvPr id="5" name="TextBox 4"/>
          <p:cNvSpPr txBox="1"/>
          <p:nvPr/>
        </p:nvSpPr>
        <p:spPr>
          <a:xfrm>
            <a:off x="685800" y="6172200"/>
            <a:ext cx="4364721" cy="923330"/>
          </a:xfrm>
          <a:prstGeom prst="rect">
            <a:avLst/>
          </a:prstGeom>
          <a:noFill/>
        </p:spPr>
        <p:txBody>
          <a:bodyPr wrap="square" rtlCol="0">
            <a:spAutoFit/>
          </a:bodyPr>
          <a:lstStyle/>
          <a:p>
            <a:r>
              <a:rPr lang="en-US" dirty="0" smtClean="0"/>
              <a:t>Dos Santos et al. Arch </a:t>
            </a:r>
            <a:r>
              <a:rPr lang="en-US" dirty="0" err="1" smtClean="0"/>
              <a:t>Endocrinol</a:t>
            </a:r>
            <a:r>
              <a:rPr lang="en-US" dirty="0" smtClean="0"/>
              <a:t> </a:t>
            </a:r>
            <a:r>
              <a:rPr lang="en-US" dirty="0" err="1" smtClean="0"/>
              <a:t>Metab</a:t>
            </a:r>
            <a:r>
              <a:rPr lang="en-US" dirty="0" smtClean="0"/>
              <a:t>.  </a:t>
            </a:r>
          </a:p>
          <a:p>
            <a:r>
              <a:rPr lang="en-US" dirty="0" smtClean="0"/>
              <a:t>2020;S2359-39972020005006214.</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SARS-CoV-2 NAAT positivity rates and circulating 25(OH)D levels in the total population</a:t>
            </a:r>
            <a:endParaRPr lang="en-US" sz="2800"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213257" y="2209800"/>
            <a:ext cx="6398136" cy="3657600"/>
          </a:xfrm>
          <a:prstGeom prst="rect">
            <a:avLst/>
          </a:prstGeom>
          <a:noFill/>
        </p:spPr>
      </p:pic>
      <p:sp>
        <p:nvSpPr>
          <p:cNvPr id="5" name="TextBox 4"/>
          <p:cNvSpPr txBox="1"/>
          <p:nvPr/>
        </p:nvSpPr>
        <p:spPr>
          <a:xfrm>
            <a:off x="1447800" y="6172200"/>
            <a:ext cx="6781800" cy="646331"/>
          </a:xfrm>
          <a:prstGeom prst="rect">
            <a:avLst/>
          </a:prstGeom>
          <a:noFill/>
        </p:spPr>
        <p:txBody>
          <a:bodyPr wrap="square" rtlCol="0">
            <a:spAutoFit/>
          </a:bodyPr>
          <a:lstStyle/>
          <a:p>
            <a:r>
              <a:rPr lang="en-US" dirty="0" smtClean="0"/>
              <a:t>Kaufman,… </a:t>
            </a:r>
            <a:r>
              <a:rPr lang="en-US" dirty="0" err="1" smtClean="0"/>
              <a:t>Holick</a:t>
            </a:r>
            <a:r>
              <a:rPr lang="en-US" dirty="0" smtClean="0"/>
              <a:t>, </a:t>
            </a:r>
            <a:r>
              <a:rPr lang="en-US" dirty="0" err="1"/>
              <a:t>PLoS</a:t>
            </a:r>
            <a:r>
              <a:rPr lang="en-US" dirty="0"/>
              <a:t> </a:t>
            </a:r>
            <a:r>
              <a:rPr lang="en-US" dirty="0" smtClean="0"/>
              <a:t>One.</a:t>
            </a:r>
            <a:r>
              <a:rPr lang="en-US" dirty="0"/>
              <a:t> 2020 Sep 17;15(9):e0239252.</a:t>
            </a:r>
          </a:p>
          <a:p>
            <a:r>
              <a:rPr lang="en-US" dirty="0"/>
              <a:t> </a:t>
            </a:r>
          </a:p>
        </p:txBody>
      </p:sp>
      <p:sp>
        <p:nvSpPr>
          <p:cNvPr id="6" name="TextBox 5"/>
          <p:cNvSpPr txBox="1"/>
          <p:nvPr/>
        </p:nvSpPr>
        <p:spPr>
          <a:xfrm>
            <a:off x="4495801" y="2667000"/>
            <a:ext cx="3886200" cy="646331"/>
          </a:xfrm>
          <a:prstGeom prst="rect">
            <a:avLst/>
          </a:prstGeom>
          <a:noFill/>
        </p:spPr>
        <p:txBody>
          <a:bodyPr wrap="square" rtlCol="0">
            <a:spAutoFit/>
          </a:bodyPr>
          <a:lstStyle/>
          <a:p>
            <a:r>
              <a:rPr lang="en-US" dirty="0" smtClean="0"/>
              <a:t>COVID-19 can follow if the immune system  does not act properly.</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Effects of Race and 25(OH)D on SARS-CoV-2 </a:t>
            </a:r>
            <a:r>
              <a:rPr lang="en-US" dirty="0" err="1" smtClean="0"/>
              <a:t>seropositivity</a:t>
            </a:r>
            <a:endParaRPr lang="en-US" dirty="0"/>
          </a:p>
        </p:txBody>
      </p:sp>
      <p:pic>
        <p:nvPicPr>
          <p:cNvPr id="4" name="Content Placeholder 3" descr="https://journals.plos.org/plosone/article/figure/image?size=large&amp;id=info:doi/10.1371/journal.pone.0239252.g002"/>
          <p:cNvPicPr>
            <a:picLocks noGrp="1"/>
          </p:cNvPicPr>
          <p:nvPr>
            <p:ph idx="1"/>
          </p:nvPr>
        </p:nvPicPr>
        <p:blipFill>
          <a:blip r:embed="rId2" cstate="print"/>
          <a:srcRect/>
          <a:stretch>
            <a:fillRect/>
          </a:stretch>
        </p:blipFill>
        <p:spPr bwMode="auto">
          <a:xfrm>
            <a:off x="914400" y="2057400"/>
            <a:ext cx="3634666" cy="4389437"/>
          </a:xfrm>
          <a:prstGeom prst="rect">
            <a:avLst/>
          </a:prstGeom>
          <a:noFill/>
          <a:ln w="9525">
            <a:noFill/>
            <a:miter lim="800000"/>
            <a:headEnd/>
            <a:tailEnd/>
          </a:ln>
        </p:spPr>
      </p:pic>
      <p:sp>
        <p:nvSpPr>
          <p:cNvPr id="5" name="TextBox 4"/>
          <p:cNvSpPr txBox="1"/>
          <p:nvPr/>
        </p:nvSpPr>
        <p:spPr>
          <a:xfrm>
            <a:off x="4724400" y="3429000"/>
            <a:ext cx="4355383" cy="2308324"/>
          </a:xfrm>
          <a:prstGeom prst="rect">
            <a:avLst/>
          </a:prstGeom>
          <a:noFill/>
        </p:spPr>
        <p:txBody>
          <a:bodyPr wrap="square" rtlCol="0">
            <a:spAutoFit/>
          </a:bodyPr>
          <a:lstStyle/>
          <a:p>
            <a:r>
              <a:rPr lang="en-US" dirty="0" smtClean="0"/>
              <a:t>The findings regarding race/ethnicity</a:t>
            </a:r>
          </a:p>
          <a:p>
            <a:r>
              <a:rPr lang="en-US" dirty="0" smtClean="0"/>
              <a:t>and </a:t>
            </a:r>
            <a:r>
              <a:rPr lang="en-US" dirty="0" err="1" smtClean="0"/>
              <a:t>seropositivity</a:t>
            </a:r>
            <a:r>
              <a:rPr lang="en-US" dirty="0" smtClean="0"/>
              <a:t> indicate that blacks and Hispanics have higher rates than whites primarily due to non-vitamin D effects. However, if blacks and Hispanics were to increase 25(OH)D concentrations by vitamin D supplementation, they could reduce </a:t>
            </a:r>
            <a:r>
              <a:rPr lang="en-US" dirty="0" err="1" smtClean="0"/>
              <a:t>seropositivity</a:t>
            </a:r>
            <a:r>
              <a:rPr lang="en-US" dirty="0" smtClean="0"/>
              <a:t> </a:t>
            </a:r>
            <a:r>
              <a:rPr lang="en-US" dirty="0" smtClean="0"/>
              <a:t>by about 30%</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 of Age on Incidence, Death</a:t>
            </a:r>
            <a:endParaRPr lang="en-US" dirty="0"/>
          </a:p>
        </p:txBody>
      </p:sp>
      <p:pic>
        <p:nvPicPr>
          <p:cNvPr id="4" name="Content Placeholder 6" descr="COVID-19-Fatalities-in-India-Graph-new1-scaled-e1589785759111.jpg"/>
          <p:cNvPicPr>
            <a:picLocks noGrp="1" noChangeAspect="1"/>
          </p:cNvPicPr>
          <p:nvPr>
            <p:ph idx="1"/>
          </p:nvPr>
        </p:nvPicPr>
        <p:blipFill>
          <a:blip r:embed="rId2" cstate="print"/>
          <a:stretch>
            <a:fillRect/>
          </a:stretch>
        </p:blipFill>
        <p:spPr>
          <a:xfrm>
            <a:off x="1676400" y="1981200"/>
            <a:ext cx="5690557" cy="4397988"/>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Seasonality of Viral Infections</a:t>
            </a:r>
            <a:endParaRPr lang="en-US" dirty="0"/>
          </a:p>
        </p:txBody>
      </p:sp>
      <p:pic>
        <p:nvPicPr>
          <p:cNvPr id="8" name="Content Placeholder 7" descr="An external file that holds a picture, illustration, etc.&#10;Object name is jiaa436f0003.jpg"/>
          <p:cNvPicPr>
            <a:picLocks noGrp="1"/>
          </p:cNvPicPr>
          <p:nvPr>
            <p:ph idx="1"/>
          </p:nvPr>
        </p:nvPicPr>
        <p:blipFill>
          <a:blip r:embed="rId2" cstate="print"/>
          <a:srcRect/>
          <a:stretch>
            <a:fillRect/>
          </a:stretch>
        </p:blipFill>
        <p:spPr bwMode="auto">
          <a:xfrm>
            <a:off x="1066800" y="1981200"/>
            <a:ext cx="6400800" cy="4267200"/>
          </a:xfrm>
          <a:prstGeom prst="rect">
            <a:avLst/>
          </a:prstGeom>
          <a:noFill/>
          <a:ln w="9525">
            <a:noFill/>
            <a:miter lim="800000"/>
            <a:headEnd/>
            <a:tailEnd/>
          </a:ln>
        </p:spPr>
      </p:pic>
      <p:sp>
        <p:nvSpPr>
          <p:cNvPr id="9" name="TextBox 8"/>
          <p:cNvSpPr txBox="1"/>
          <p:nvPr/>
        </p:nvSpPr>
        <p:spPr>
          <a:xfrm>
            <a:off x="457200" y="6324600"/>
            <a:ext cx="8534400" cy="369332"/>
          </a:xfrm>
          <a:prstGeom prst="rect">
            <a:avLst/>
          </a:prstGeom>
          <a:noFill/>
        </p:spPr>
        <p:txBody>
          <a:bodyPr wrap="square" rtlCol="0">
            <a:spAutoFit/>
          </a:bodyPr>
          <a:lstStyle/>
          <a:p>
            <a:r>
              <a:rPr lang="en-US" dirty="0" smtClean="0"/>
              <a:t>You Li et al. </a:t>
            </a:r>
            <a:r>
              <a:rPr lang="fr-FR" dirty="0" smtClean="0"/>
              <a:t>J </a:t>
            </a:r>
            <a:r>
              <a:rPr lang="fr-FR" dirty="0"/>
              <a:t>Infect </a:t>
            </a:r>
            <a:r>
              <a:rPr lang="fr-FR" dirty="0" smtClean="0"/>
              <a:t>Dis.</a:t>
            </a:r>
            <a:r>
              <a:rPr lang="fr-FR" dirty="0"/>
              <a:t> 2020 Sep 1;222(7):1090-1097</a:t>
            </a:r>
            <a:r>
              <a:rPr lang="fr-FR" dirty="0" smtClean="0"/>
              <a:t>. </a:t>
            </a:r>
            <a:r>
              <a:rPr lang="fr-FR" dirty="0"/>
              <a:t> </a:t>
            </a:r>
            <a:r>
              <a:rPr lang="fr-FR" dirty="0" err="1"/>
              <a:t>doi</a:t>
            </a:r>
            <a:r>
              <a:rPr lang="fr-FR" dirty="0"/>
              <a:t>: 10.1093/</a:t>
            </a:r>
            <a:r>
              <a:rPr lang="fr-FR" dirty="0" err="1"/>
              <a:t>infdis</a:t>
            </a:r>
            <a:r>
              <a:rPr lang="fr-FR" dirty="0"/>
              <a:t>/jiaa436</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a:t>
            </a:r>
            <a:endParaRPr lang="en-US" dirty="0"/>
          </a:p>
        </p:txBody>
      </p:sp>
      <p:sp>
        <p:nvSpPr>
          <p:cNvPr id="3" name="Content Placeholder 2"/>
          <p:cNvSpPr>
            <a:spLocks noGrp="1"/>
          </p:cNvSpPr>
          <p:nvPr>
            <p:ph idx="1"/>
          </p:nvPr>
        </p:nvSpPr>
        <p:spPr/>
        <p:txBody>
          <a:bodyPr/>
          <a:lstStyle/>
          <a:p>
            <a:r>
              <a:rPr lang="en-US" dirty="0" smtClean="0"/>
              <a:t>I receive funding from Bio-Tech </a:t>
            </a:r>
            <a:r>
              <a:rPr lang="en-US" dirty="0" err="1" smtClean="0"/>
              <a:t>Pharmacal</a:t>
            </a:r>
            <a:r>
              <a:rPr lang="en-US" dirty="0" smtClean="0"/>
              <a:t>, Inc. (Fayetteville, AR), a supplier of research-grade vitamin D at low cost.</a:t>
            </a:r>
          </a:p>
          <a:p>
            <a:r>
              <a:rPr lang="en-US" dirty="0" smtClean="0"/>
              <a:t>I also work closely with two vitamin D-advocacy organizations: </a:t>
            </a:r>
          </a:p>
          <a:p>
            <a:pPr lvl="1"/>
            <a:r>
              <a:rPr lang="en-US" dirty="0" smtClean="0"/>
              <a:t>GrassrootsHealth.net</a:t>
            </a:r>
          </a:p>
          <a:p>
            <a:pPr lvl="1"/>
            <a:r>
              <a:rPr lang="en-US" dirty="0" smtClean="0"/>
              <a:t>VitaminDWiki.com</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Low Temperature and Low UV Indexes Correlated with Peaks of Influenza Virus Activity in Northern Europe during 2010⁻2018</a:t>
            </a:r>
            <a:endParaRPr lang="en-US" sz="2400" dirty="0"/>
          </a:p>
        </p:txBody>
      </p:sp>
      <p:pic>
        <p:nvPicPr>
          <p:cNvPr id="4" name="Content Placeholder 3" descr="An external file that holds a picture, illustration, etc.&#10;Object name is viruses-11-00207-g001.jpg"/>
          <p:cNvPicPr>
            <a:picLocks noGrp="1"/>
          </p:cNvPicPr>
          <p:nvPr>
            <p:ph idx="1"/>
          </p:nvPr>
        </p:nvPicPr>
        <p:blipFill>
          <a:blip r:embed="rId2" cstate="print"/>
          <a:srcRect/>
          <a:stretch>
            <a:fillRect/>
          </a:stretch>
        </p:blipFill>
        <p:spPr bwMode="auto">
          <a:xfrm>
            <a:off x="1600200" y="2057400"/>
            <a:ext cx="5257800" cy="3657600"/>
          </a:xfrm>
          <a:prstGeom prst="rect">
            <a:avLst/>
          </a:prstGeom>
          <a:noFill/>
          <a:ln w="9525">
            <a:noFill/>
            <a:miter lim="800000"/>
            <a:headEnd/>
            <a:tailEnd/>
          </a:ln>
        </p:spPr>
      </p:pic>
      <p:sp>
        <p:nvSpPr>
          <p:cNvPr id="5" name="TextBox 4"/>
          <p:cNvSpPr txBox="1"/>
          <p:nvPr/>
        </p:nvSpPr>
        <p:spPr>
          <a:xfrm>
            <a:off x="838200" y="6172200"/>
            <a:ext cx="7467600" cy="369332"/>
          </a:xfrm>
          <a:prstGeom prst="rect">
            <a:avLst/>
          </a:prstGeom>
          <a:noFill/>
        </p:spPr>
        <p:txBody>
          <a:bodyPr wrap="square" rtlCol="0">
            <a:spAutoFit/>
          </a:bodyPr>
          <a:lstStyle/>
          <a:p>
            <a:r>
              <a:rPr lang="en-US" dirty="0" err="1" smtClean="0"/>
              <a:t>Ianevski</a:t>
            </a:r>
            <a:r>
              <a:rPr lang="en-US" dirty="0" smtClean="0"/>
              <a:t> et al. </a:t>
            </a:r>
            <a:r>
              <a:rPr lang="pt-BR" dirty="0" smtClean="0"/>
              <a:t>Viruses.</a:t>
            </a:r>
            <a:r>
              <a:rPr lang="pt-BR" dirty="0"/>
              <a:t> 2019 Mar 1;11(3):207</a:t>
            </a:r>
            <a:r>
              <a:rPr lang="pt-BR" dirty="0" smtClean="0"/>
              <a:t>. </a:t>
            </a:r>
            <a:r>
              <a:rPr lang="pt-BR" dirty="0"/>
              <a:t> doi: 10.3390/v11030207.</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Low Temperature and Low UV Indexes Correlated with Peaks of Influenza Virus Activity in Northern Europe during 2010⁻2018</a:t>
            </a:r>
            <a:endParaRPr lang="en-US" sz="2400" dirty="0"/>
          </a:p>
        </p:txBody>
      </p:sp>
      <p:pic>
        <p:nvPicPr>
          <p:cNvPr id="4" name="Content Placeholder 3" descr="An external file that holds a picture, illustration, etc.&#10;Object name is viruses-11-00207-g003.jpg"/>
          <p:cNvPicPr>
            <a:picLocks noGrp="1"/>
          </p:cNvPicPr>
          <p:nvPr>
            <p:ph idx="1"/>
          </p:nvPr>
        </p:nvPicPr>
        <p:blipFill>
          <a:blip r:embed="rId2" cstate="print"/>
          <a:srcRect/>
          <a:stretch>
            <a:fillRect/>
          </a:stretch>
        </p:blipFill>
        <p:spPr bwMode="auto">
          <a:xfrm>
            <a:off x="838200" y="2057400"/>
            <a:ext cx="5410200" cy="3886200"/>
          </a:xfrm>
          <a:prstGeom prst="rect">
            <a:avLst/>
          </a:prstGeom>
          <a:noFill/>
          <a:ln w="9525">
            <a:noFill/>
            <a:miter lim="800000"/>
            <a:headEnd/>
            <a:tailEnd/>
          </a:ln>
        </p:spPr>
      </p:pic>
      <p:sp>
        <p:nvSpPr>
          <p:cNvPr id="5" name="TextBox 4"/>
          <p:cNvSpPr txBox="1"/>
          <p:nvPr/>
        </p:nvSpPr>
        <p:spPr>
          <a:xfrm>
            <a:off x="6629400" y="2667000"/>
            <a:ext cx="2566651" cy="2585323"/>
          </a:xfrm>
          <a:prstGeom prst="rect">
            <a:avLst/>
          </a:prstGeom>
          <a:noFill/>
        </p:spPr>
        <p:txBody>
          <a:bodyPr wrap="square" rtlCol="0">
            <a:spAutoFit/>
          </a:bodyPr>
          <a:lstStyle/>
          <a:p>
            <a:r>
              <a:rPr lang="en-US" dirty="0" smtClean="0"/>
              <a:t>Implications:</a:t>
            </a:r>
          </a:p>
          <a:p>
            <a:r>
              <a:rPr lang="en-US" dirty="0" smtClean="0"/>
              <a:t>Influenza rates are</a:t>
            </a:r>
          </a:p>
          <a:p>
            <a:r>
              <a:rPr lang="en-US" dirty="0" smtClean="0"/>
              <a:t>r</a:t>
            </a:r>
            <a:r>
              <a:rPr lang="en-US" dirty="0" smtClean="0"/>
              <a:t>educed in winter  at high latitudes  due to lower temperature, UV dose, and humidity due to reduced viability of the virus outside the human body.</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One-third of Mayo Clinic Staff are SARS-CoV-2 </a:t>
            </a:r>
            <a:r>
              <a:rPr lang="en-US" dirty="0" err="1" smtClean="0"/>
              <a:t>Seropositive</a:t>
            </a:r>
            <a:r>
              <a:rPr lang="en-US" dirty="0" smtClean="0"/>
              <a:t>, Nov. 17</a:t>
            </a:r>
            <a:endParaRPr lang="en-US" dirty="0"/>
          </a:p>
        </p:txBody>
      </p:sp>
      <p:sp>
        <p:nvSpPr>
          <p:cNvPr id="3" name="Content Placeholder 2"/>
          <p:cNvSpPr>
            <a:spLocks noGrp="1"/>
          </p:cNvSpPr>
          <p:nvPr>
            <p:ph idx="1"/>
          </p:nvPr>
        </p:nvSpPr>
        <p:spPr/>
        <p:txBody>
          <a:bodyPr>
            <a:normAutofit fontScale="92500" lnSpcReduction="20000"/>
          </a:bodyPr>
          <a:lstStyle/>
          <a:p>
            <a:pPr fontAlgn="base"/>
            <a:r>
              <a:rPr lang="en-US" dirty="0" smtClean="0"/>
              <a:t>ROCHESTER, Minn. — Over 900 Mayo Clinic staff have contracted COVID-19 in the past two weeks, according to a Tuesday briefing by Dr. Amy Williams, dean of clinical practice.</a:t>
            </a:r>
          </a:p>
          <a:p>
            <a:pPr fontAlgn="base"/>
            <a:r>
              <a:rPr lang="en-US" dirty="0" smtClean="0"/>
              <a:t>Williams said that 93 percent of staff who have contracted the virus did so in the community, and that the majority of those who contracted the virus at work did so while eating in a break room with a mask off.</a:t>
            </a:r>
          </a:p>
          <a:p>
            <a:pPr fontAlgn="base"/>
            <a:r>
              <a:rPr lang="en-US" dirty="0" smtClean="0"/>
              <a:t>“It shows you how easy it is to get COVID-19 in the Midwest,” </a:t>
            </a:r>
            <a:r>
              <a:rPr lang="en-US" smtClean="0"/>
              <a:t>said Williams</a:t>
            </a:r>
            <a:r>
              <a:rPr lang="en-US" dirty="0" smtClean="0"/>
              <a:t>, during an afternoon press call. “Our staff are being infected mostly due to community spread, and this impacts our ability to care for patients. We need everyone in the communities we serve to do their part to limit the spread of COVID-19.”</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normAutofit fontScale="92500"/>
          </a:bodyPr>
          <a:lstStyle/>
          <a:p>
            <a:r>
              <a:rPr lang="en-US" dirty="0" smtClean="0"/>
              <a:t>For health care workers dealing with COVID-19 </a:t>
            </a:r>
            <a:r>
              <a:rPr lang="en-US" dirty="0" smtClean="0"/>
              <a:t>patients; </a:t>
            </a:r>
            <a:endParaRPr lang="en-US" dirty="0" smtClean="0"/>
          </a:p>
          <a:p>
            <a:r>
              <a:rPr lang="en-US" dirty="0" smtClean="0"/>
              <a:t>For those at greatest risk of COVID-19 (elderly, obese, chronic diseases, lung diseases, high social contact</a:t>
            </a:r>
            <a:r>
              <a:rPr lang="en-US" dirty="0" smtClean="0"/>
              <a:t>);</a:t>
            </a:r>
            <a:endParaRPr lang="en-US" dirty="0" smtClean="0"/>
          </a:p>
          <a:p>
            <a:r>
              <a:rPr lang="en-US" dirty="0" smtClean="0"/>
              <a:t>For those with recently diagnosed COVID-19 or SARS-CoV-2 </a:t>
            </a:r>
            <a:r>
              <a:rPr lang="en-US" dirty="0" err="1" smtClean="0"/>
              <a:t>seropositivity</a:t>
            </a:r>
            <a:r>
              <a:rPr lang="en-US" dirty="0" smtClean="0"/>
              <a:t>:</a:t>
            </a:r>
          </a:p>
          <a:p>
            <a:r>
              <a:rPr lang="en-US" dirty="0" smtClean="0"/>
              <a:t>Consider taking </a:t>
            </a:r>
            <a:r>
              <a:rPr lang="en-US" dirty="0" smtClean="0"/>
              <a:t>100,000-200,000 IU vitamin D</a:t>
            </a:r>
            <a:r>
              <a:rPr lang="en-US" baseline="-25000" dirty="0" smtClean="0"/>
              <a:t>3</a:t>
            </a:r>
            <a:r>
              <a:rPr lang="en-US" dirty="0" smtClean="0"/>
              <a:t> </a:t>
            </a:r>
            <a:r>
              <a:rPr lang="en-US" dirty="0" smtClean="0"/>
              <a:t>within a week to </a:t>
            </a:r>
            <a:r>
              <a:rPr lang="en-US" dirty="0" smtClean="0"/>
              <a:t>rapidly raise 25(OH)D concentration, followed by 4000 or 5000 IU/d or up to 50,000 IU/week.</a:t>
            </a:r>
            <a:endParaRPr lang="en-US" dirty="0" smtClean="0"/>
          </a:p>
          <a:p>
            <a:r>
              <a:rPr lang="en-US" dirty="0" smtClean="0"/>
              <a:t>No adverse effects of high-dose vitamin D supplementation have been found for COVID-19</a:t>
            </a:r>
            <a:r>
              <a:rPr lang="en-US" dirty="0" smtClean="0"/>
              <a:t> patients.</a:t>
            </a:r>
            <a:endParaRPr lang="en-US" dirty="0" smtClean="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dirty="0" err="1" smtClean="0"/>
              <a:t>Mercola</a:t>
            </a:r>
            <a:r>
              <a:rPr lang="en-US" dirty="0" smtClean="0"/>
              <a:t> J, Grant WB, Wagner CL.</a:t>
            </a:r>
          </a:p>
          <a:p>
            <a:r>
              <a:rPr lang="en-US" dirty="0" smtClean="0"/>
              <a:t>Evidence Regarding Vitamin D and Risk of COVID-19 and Its Severity.</a:t>
            </a:r>
          </a:p>
          <a:p>
            <a:r>
              <a:rPr lang="en-US" i="1" dirty="0" smtClean="0"/>
              <a:t>Nutrients</a:t>
            </a:r>
            <a:r>
              <a:rPr lang="en-US" dirty="0" smtClean="0"/>
              <a:t>. 2020 Oct 31;12(11):E3361. </a:t>
            </a:r>
          </a:p>
          <a:p>
            <a:r>
              <a:rPr lang="en-US" dirty="0" err="1" smtClean="0"/>
              <a:t>doi</a:t>
            </a:r>
            <a:r>
              <a:rPr lang="en-US" dirty="0" smtClean="0"/>
              <a:t>: 10.3390/nu12113361.</a:t>
            </a:r>
          </a:p>
          <a:p>
            <a:endParaRPr lang="en-US" dirty="0"/>
          </a:p>
        </p:txBody>
      </p:sp>
      <p:sp>
        <p:nvSpPr>
          <p:cNvPr id="4" name="Title 1"/>
          <p:cNvSpPr>
            <a:spLocks noGrp="1"/>
          </p:cNvSpPr>
          <p:nvPr>
            <p:ph type="title"/>
          </p:nvPr>
        </p:nvSpPr>
        <p:spPr/>
        <p:txBody>
          <a:bodyPr>
            <a:noAutofit/>
          </a:bodyPr>
          <a:lstStyle/>
          <a:p>
            <a:r>
              <a:rPr lang="en-US" sz="2400" dirty="0" smtClean="0"/>
              <a:t>Details Regarding 14 Observational Studies, 3 Treatment Studies, and Mechanisms are Discussed in This Open Access Review</a:t>
            </a: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Further Information</a:t>
            </a:r>
            <a:endParaRPr lang="en-US" dirty="0"/>
          </a:p>
        </p:txBody>
      </p:sp>
      <p:sp>
        <p:nvSpPr>
          <p:cNvPr id="3" name="Content Placeholder 2"/>
          <p:cNvSpPr>
            <a:spLocks noGrp="1"/>
          </p:cNvSpPr>
          <p:nvPr>
            <p:ph idx="1"/>
          </p:nvPr>
        </p:nvSpPr>
        <p:spPr/>
        <p:txBody>
          <a:bodyPr>
            <a:normAutofit lnSpcReduction="10000"/>
          </a:bodyPr>
          <a:lstStyle/>
          <a:p>
            <a:r>
              <a:rPr lang="en-US" dirty="0" smtClean="0"/>
              <a:t>Does Vitamin D Protect Us from COVID-19? What Is the Required Dosage? Can Too Much Vitamin D Harm </a:t>
            </a:r>
            <a:r>
              <a:rPr lang="en-US" dirty="0" err="1" smtClean="0"/>
              <a:t>Us?By</a:t>
            </a:r>
            <a:r>
              <a:rPr lang="en-US" dirty="0" smtClean="0"/>
              <a:t> Michael F. </a:t>
            </a:r>
            <a:r>
              <a:rPr lang="en-US" dirty="0" err="1" smtClean="0"/>
              <a:t>Holick</a:t>
            </a:r>
            <a:r>
              <a:rPr lang="en-US" dirty="0" smtClean="0"/>
              <a:t>,</a:t>
            </a:r>
            <a:r>
              <a:rPr lang="en-US" dirty="0" smtClean="0"/>
              <a:t> October 30, </a:t>
            </a:r>
            <a:r>
              <a:rPr lang="en-US" dirty="0" smtClean="0"/>
              <a:t>2020, VuMedi.com</a:t>
            </a:r>
            <a:endParaRPr lang="en-US" dirty="0" smtClean="0"/>
          </a:p>
          <a:p>
            <a:r>
              <a:rPr lang="en-US" dirty="0" smtClean="0"/>
              <a:t>Search </a:t>
            </a:r>
            <a:r>
              <a:rPr lang="en-US" dirty="0" smtClean="0"/>
              <a:t>for journal publications</a:t>
            </a:r>
          </a:p>
          <a:p>
            <a:pPr lvl="1"/>
            <a:r>
              <a:rPr lang="en-US" dirty="0" smtClean="0"/>
              <a:t>https://pubmed.ncbi.nlm.nih.gov/</a:t>
            </a:r>
          </a:p>
          <a:p>
            <a:pPr lvl="1"/>
            <a:r>
              <a:rPr lang="en-US" dirty="0" smtClean="0"/>
              <a:t>https://scholar.google.com/</a:t>
            </a:r>
          </a:p>
          <a:p>
            <a:r>
              <a:rPr lang="en-US" dirty="0" smtClean="0"/>
              <a:t>Vitamin D advocacy organization</a:t>
            </a:r>
          </a:p>
          <a:p>
            <a:pPr lvl="1"/>
            <a:r>
              <a:rPr lang="en-US" dirty="0" smtClean="0"/>
              <a:t>Grassrootshealth.net</a:t>
            </a:r>
          </a:p>
          <a:p>
            <a:pPr lvl="1"/>
            <a:r>
              <a:rPr lang="en-US" dirty="0" smtClean="0"/>
              <a:t>VitaminDWiki.com </a:t>
            </a:r>
            <a:r>
              <a:rPr lang="en-US" dirty="0" smtClean="0"/>
              <a:t>(has a large </a:t>
            </a:r>
            <a:r>
              <a:rPr lang="en-US" dirty="0" smtClean="0"/>
              <a:t>collection of vitamin D </a:t>
            </a:r>
            <a:r>
              <a:rPr lang="en-US" dirty="0" smtClean="0"/>
              <a:t>information)</a:t>
            </a:r>
            <a:endParaRPr lang="en-US" dirty="0" smtClean="0"/>
          </a:p>
          <a:p>
            <a:pPr lvl="1"/>
            <a:endParaRPr lang="en-US" dirty="0" smtClean="0"/>
          </a:p>
          <a:p>
            <a:pPr lvl="1"/>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Observational studies of COVID-19 and 25(OH)D</a:t>
            </a:r>
          </a:p>
          <a:p>
            <a:r>
              <a:rPr lang="en-US" dirty="0" smtClean="0"/>
              <a:t>2 “Quasi-experimental</a:t>
            </a:r>
            <a:r>
              <a:rPr lang="en-US" dirty="0" smtClean="0"/>
              <a:t>” studies of vitamin D </a:t>
            </a:r>
            <a:r>
              <a:rPr lang="en-US" dirty="0" smtClean="0"/>
              <a:t>supplementation of COVID-19 patients</a:t>
            </a:r>
            <a:endParaRPr lang="en-US" dirty="0" smtClean="0"/>
          </a:p>
          <a:p>
            <a:r>
              <a:rPr lang="en-US" dirty="0" smtClean="0"/>
              <a:t>2 RCTs of vitamin </a:t>
            </a:r>
            <a:r>
              <a:rPr lang="en-US" dirty="0" smtClean="0"/>
              <a:t>D treatment of COVID-19</a:t>
            </a:r>
          </a:p>
          <a:p>
            <a:r>
              <a:rPr lang="en-US" dirty="0" smtClean="0"/>
              <a:t>Mechanisms of vitamin D in reducing COVID-19 risk</a:t>
            </a:r>
            <a:endParaRPr lang="en-US" dirty="0" smtClean="0"/>
          </a:p>
          <a:p>
            <a:r>
              <a:rPr lang="en-US" dirty="0" smtClean="0"/>
              <a:t>SARS-CoV-2 </a:t>
            </a:r>
            <a:r>
              <a:rPr lang="en-US" dirty="0" err="1" smtClean="0"/>
              <a:t>seropositivity</a:t>
            </a:r>
            <a:r>
              <a:rPr lang="en-US" dirty="0" smtClean="0"/>
              <a:t> with respect to 25(OH)D</a:t>
            </a:r>
            <a:endParaRPr lang="en-US" dirty="0" smtClean="0"/>
          </a:p>
          <a:p>
            <a:r>
              <a:rPr lang="en-US" dirty="0" smtClean="0"/>
              <a:t>Racial </a:t>
            </a:r>
            <a:r>
              <a:rPr lang="en-US" dirty="0" smtClean="0"/>
              <a:t>disparities of </a:t>
            </a:r>
            <a:r>
              <a:rPr lang="en-US" dirty="0" err="1" smtClean="0"/>
              <a:t>seropositivity</a:t>
            </a:r>
            <a:r>
              <a:rPr lang="en-US" dirty="0" smtClean="0"/>
              <a:t> related to 25(OH)D</a:t>
            </a:r>
            <a:endParaRPr lang="en-US" dirty="0" smtClean="0"/>
          </a:p>
          <a:p>
            <a:r>
              <a:rPr lang="en-US" dirty="0" smtClean="0"/>
              <a:t>Age effects on </a:t>
            </a:r>
            <a:r>
              <a:rPr lang="en-US" dirty="0" smtClean="0"/>
              <a:t>COVID-19 deaths</a:t>
            </a:r>
            <a:endParaRPr lang="en-US" dirty="0" smtClean="0"/>
          </a:p>
          <a:p>
            <a:r>
              <a:rPr lang="en-US" dirty="0" smtClean="0"/>
              <a:t>Seasonality of viral infections that peak in winter</a:t>
            </a:r>
          </a:p>
          <a:p>
            <a:r>
              <a:rPr lang="en-US" dirty="0" smtClean="0"/>
              <a:t>Recommendations for vitamin D re COVID-19</a:t>
            </a:r>
            <a:endParaRPr lang="en-US" dirty="0" smtClean="0"/>
          </a:p>
          <a:p>
            <a:r>
              <a:rPr lang="en-US" dirty="0" smtClean="0"/>
              <a:t>For more information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Observational Studies of COVID-19 with Respect to serum 25(OH)D</a:t>
            </a:r>
            <a:endParaRPr lang="en-US" dirty="0"/>
          </a:p>
        </p:txBody>
      </p:sp>
      <p:sp>
        <p:nvSpPr>
          <p:cNvPr id="3" name="Content Placeholder 2"/>
          <p:cNvSpPr>
            <a:spLocks noGrp="1"/>
          </p:cNvSpPr>
          <p:nvPr>
            <p:ph idx="1"/>
          </p:nvPr>
        </p:nvSpPr>
        <p:spPr/>
        <p:txBody>
          <a:bodyPr/>
          <a:lstStyle/>
          <a:p>
            <a:r>
              <a:rPr lang="en-US" dirty="0" smtClean="0"/>
              <a:t>To date there have been at least 15 reports of COVID-19 </a:t>
            </a:r>
            <a:r>
              <a:rPr lang="en-US" dirty="0" smtClean="0"/>
              <a:t>with respect to</a:t>
            </a:r>
            <a:r>
              <a:rPr lang="en-US" dirty="0" smtClean="0"/>
              <a:t> </a:t>
            </a:r>
            <a:r>
              <a:rPr lang="en-US" dirty="0" smtClean="0"/>
              <a:t>serum 25(OH)D concentration.</a:t>
            </a:r>
          </a:p>
          <a:p>
            <a:r>
              <a:rPr lang="en-US" dirty="0" smtClean="0"/>
              <a:t>Most</a:t>
            </a:r>
            <a:r>
              <a:rPr lang="en-US" dirty="0" smtClean="0"/>
              <a:t> </a:t>
            </a:r>
            <a:r>
              <a:rPr lang="en-US" dirty="0" smtClean="0"/>
              <a:t>have reported inverse correlations of COVID-19 risk, severity and/or death with respect to serum 25(OH)D concentration.</a:t>
            </a:r>
          </a:p>
          <a:p>
            <a:r>
              <a:rPr lang="en-US" dirty="0" smtClean="0"/>
              <a:t>In general:</a:t>
            </a:r>
          </a:p>
          <a:p>
            <a:pPr lvl="1"/>
            <a:r>
              <a:rPr lang="en-US" dirty="0" smtClean="0"/>
              <a:t>Death: 25(OH)D &lt;10 ng/mL (25 nmol/L)</a:t>
            </a:r>
          </a:p>
          <a:p>
            <a:pPr lvl="1"/>
            <a:r>
              <a:rPr lang="en-US" dirty="0" smtClean="0"/>
              <a:t>Severe disease: 25(OH)D &lt;20 ng/mL </a:t>
            </a:r>
          </a:p>
          <a:p>
            <a:pPr lvl="1"/>
            <a:r>
              <a:rPr lang="en-US" dirty="0" smtClean="0"/>
              <a:t>Moderate disease: 20 ng/ml &lt;25(OH)D &lt;30 ng/mL</a:t>
            </a:r>
          </a:p>
          <a:p>
            <a:pPr lvl="1"/>
            <a:r>
              <a:rPr lang="en-US" dirty="0" smtClean="0"/>
              <a:t>Mild disease: 25(OH)D &gt;30 ng/mL</a:t>
            </a:r>
          </a:p>
          <a:p>
            <a:pPr lvl="1"/>
            <a:endParaRPr lang="en-US" dirty="0" smtClean="0"/>
          </a:p>
          <a:p>
            <a:pPr lvl="1"/>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25(OH)D vs. Severity in Austria for  109 COVID-19 </a:t>
            </a:r>
            <a:r>
              <a:rPr lang="en-US" sz="3200" dirty="0" smtClean="0"/>
              <a:t>Patients </a:t>
            </a:r>
            <a:r>
              <a:rPr lang="en-US" sz="3200" dirty="0" smtClean="0"/>
              <a:t>aged 58 ± 14 years</a:t>
            </a:r>
            <a:endParaRPr lang="en-US" sz="3200" dirty="0"/>
          </a:p>
        </p:txBody>
      </p:sp>
      <p:pic>
        <p:nvPicPr>
          <p:cNvPr id="4" name="Content Placeholder 3" descr="Nutrients 12 02775 g002"/>
          <p:cNvPicPr>
            <a:picLocks noGrp="1"/>
          </p:cNvPicPr>
          <p:nvPr>
            <p:ph idx="1"/>
          </p:nvPr>
        </p:nvPicPr>
        <p:blipFill>
          <a:blip r:embed="rId2" cstate="print"/>
          <a:srcRect/>
          <a:stretch>
            <a:fillRect/>
          </a:stretch>
        </p:blipFill>
        <p:spPr bwMode="auto">
          <a:xfrm>
            <a:off x="457200" y="2247049"/>
            <a:ext cx="8229600" cy="3765665"/>
          </a:xfrm>
          <a:prstGeom prst="rect">
            <a:avLst/>
          </a:prstGeom>
          <a:noFill/>
          <a:ln w="9525">
            <a:noFill/>
            <a:miter lim="800000"/>
            <a:headEnd/>
            <a:tailEnd/>
          </a:ln>
        </p:spPr>
      </p:pic>
      <p:sp>
        <p:nvSpPr>
          <p:cNvPr id="5" name="TextBox 4"/>
          <p:cNvSpPr txBox="1"/>
          <p:nvPr/>
        </p:nvSpPr>
        <p:spPr>
          <a:xfrm>
            <a:off x="1143000" y="6248400"/>
            <a:ext cx="4146200" cy="369332"/>
          </a:xfrm>
          <a:prstGeom prst="rect">
            <a:avLst/>
          </a:prstGeom>
          <a:noFill/>
        </p:spPr>
        <p:txBody>
          <a:bodyPr wrap="none" rtlCol="0">
            <a:spAutoFit/>
          </a:bodyPr>
          <a:lstStyle/>
          <a:p>
            <a:r>
              <a:rPr lang="en-US" dirty="0" err="1" smtClean="0"/>
              <a:t>Pizzini</a:t>
            </a:r>
            <a:r>
              <a:rPr lang="en-US" dirty="0" smtClean="0"/>
              <a:t> et al., </a:t>
            </a:r>
            <a:r>
              <a:rPr lang="en-US" i="1" dirty="0" smtClean="0"/>
              <a:t>Nutrients</a:t>
            </a:r>
            <a:r>
              <a:rPr lang="en-US" dirty="0" smtClean="0"/>
              <a:t> </a:t>
            </a:r>
            <a:r>
              <a:rPr lang="en-US" b="1" dirty="0" smtClean="0"/>
              <a:t>2020</a:t>
            </a:r>
            <a:r>
              <a:rPr lang="en-US" dirty="0" smtClean="0"/>
              <a:t>, </a:t>
            </a:r>
            <a:r>
              <a:rPr lang="en-US" i="1" dirty="0" smtClean="0"/>
              <a:t>12</a:t>
            </a:r>
            <a:r>
              <a:rPr lang="en-US" dirty="0" smtClean="0"/>
              <a:t>(9), 2775</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Much More Likely to Die of COVID-19 if 25(OH)D &lt;12 ng/ml (30 nmol/L)</a:t>
            </a:r>
            <a:endParaRPr lang="en-US" sz="3200" dirty="0"/>
          </a:p>
        </p:txBody>
      </p:sp>
      <p:pic>
        <p:nvPicPr>
          <p:cNvPr id="4" name="Content Placeholder 3" descr="Image"/>
          <p:cNvPicPr>
            <a:picLocks noGrp="1"/>
          </p:cNvPicPr>
          <p:nvPr>
            <p:ph idx="1"/>
          </p:nvPr>
        </p:nvPicPr>
        <p:blipFill>
          <a:blip r:embed="rId2" cstate="print"/>
          <a:srcRect/>
          <a:stretch>
            <a:fillRect/>
          </a:stretch>
        </p:blipFill>
        <p:spPr bwMode="auto">
          <a:xfrm>
            <a:off x="762000" y="2286000"/>
            <a:ext cx="5257800" cy="3600450"/>
          </a:xfrm>
          <a:prstGeom prst="rect">
            <a:avLst/>
          </a:prstGeom>
          <a:noFill/>
          <a:ln w="9525">
            <a:noFill/>
            <a:miter lim="800000"/>
            <a:headEnd/>
            <a:tailEnd/>
          </a:ln>
        </p:spPr>
      </p:pic>
      <p:sp>
        <p:nvSpPr>
          <p:cNvPr id="5" name="TextBox 4"/>
          <p:cNvSpPr txBox="1"/>
          <p:nvPr/>
        </p:nvSpPr>
        <p:spPr>
          <a:xfrm>
            <a:off x="6172200" y="2819400"/>
            <a:ext cx="2971800" cy="3139321"/>
          </a:xfrm>
          <a:prstGeom prst="rect">
            <a:avLst/>
          </a:prstGeom>
          <a:noFill/>
        </p:spPr>
        <p:txBody>
          <a:bodyPr wrap="square" rtlCol="0">
            <a:spAutoFit/>
          </a:bodyPr>
          <a:lstStyle/>
          <a:p>
            <a:r>
              <a:rPr lang="en-US" dirty="0" smtClean="0"/>
              <a:t>Based on 185 Patients aged 50-70 years in Germany</a:t>
            </a:r>
          </a:p>
          <a:p>
            <a:endParaRPr lang="en-US" dirty="0" smtClean="0"/>
          </a:p>
          <a:p>
            <a:r>
              <a:rPr lang="it-IT" dirty="0" smtClean="0"/>
              <a:t>HR 15 (95% CI 4–52, </a:t>
            </a:r>
          </a:p>
          <a:p>
            <a:r>
              <a:rPr lang="it-IT" dirty="0" smtClean="0"/>
              <a:t>p &lt; 0.001)</a:t>
            </a:r>
          </a:p>
          <a:p>
            <a:endParaRPr lang="it-IT" dirty="0"/>
          </a:p>
          <a:p>
            <a:r>
              <a:rPr lang="fr-FR" dirty="0" err="1" smtClean="0"/>
              <a:t>Nutrients</a:t>
            </a:r>
            <a:r>
              <a:rPr lang="fr-FR" dirty="0" smtClean="0"/>
              <a:t> 2020, 12(9), 2757; </a:t>
            </a:r>
          </a:p>
          <a:p>
            <a:r>
              <a:rPr lang="fr-FR" dirty="0" smtClean="0"/>
              <a:t>https://doi.org/</a:t>
            </a:r>
          </a:p>
          <a:p>
            <a:r>
              <a:rPr lang="fr-FR" dirty="0" smtClean="0"/>
              <a:t>10.3390/nu12092757</a:t>
            </a:r>
            <a:endParaRPr lang="en-US" dirty="0" smtClean="0"/>
          </a:p>
          <a:p>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Quasi-Experimental Study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Population: 66 residents of a nursing home in France with recently diagnosed COVID-19; mean age 88±9 yrs.</a:t>
            </a:r>
          </a:p>
          <a:p>
            <a:r>
              <a:rPr lang="en-US" dirty="0" smtClean="0"/>
              <a:t>Intervention: 57 had received 80,000 IU vitamin D the previous month or within one week after diagnosis of COVID-19.</a:t>
            </a:r>
          </a:p>
          <a:p>
            <a:r>
              <a:rPr lang="en-US" dirty="0" smtClean="0"/>
              <a:t>Outcome: During follow up of 36±17 days, 83% of supplemented residents survived; only 44% of comparator </a:t>
            </a:r>
            <a:r>
              <a:rPr lang="en-US" dirty="0" smtClean="0"/>
              <a:t>group (N = 9) </a:t>
            </a:r>
            <a:r>
              <a:rPr lang="en-US" dirty="0" smtClean="0"/>
              <a:t>survived; </a:t>
            </a:r>
            <a:r>
              <a:rPr lang="en-US" dirty="0" err="1" smtClean="0"/>
              <a:t>aHR</a:t>
            </a:r>
            <a:r>
              <a:rPr lang="en-US" dirty="0" smtClean="0"/>
              <a:t> = 0.11 (95% CI, 0.03 to 0.48, </a:t>
            </a:r>
            <a:r>
              <a:rPr lang="en-US" i="1" dirty="0" smtClean="0"/>
              <a:t>p</a:t>
            </a:r>
            <a:r>
              <a:rPr lang="en-US" dirty="0" smtClean="0"/>
              <a:t>=0.003).</a:t>
            </a:r>
          </a:p>
          <a:p>
            <a:r>
              <a:rPr lang="en-US" dirty="0" err="1" smtClean="0"/>
              <a:t>Annweiler</a:t>
            </a:r>
            <a:r>
              <a:rPr lang="en-US" dirty="0" smtClean="0"/>
              <a:t> et al. JSBMB</a:t>
            </a:r>
          </a:p>
          <a:p>
            <a:r>
              <a:rPr lang="en-US" dirty="0" smtClean="0"/>
              <a:t>https://doi.org/10.1016/j.jsbmb.2020.105771</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Vitamin D Supplementation Associated to Better Survival in Hospitalized Frail Elderly COVID-19 Patients: The GERIA-COVID Quasi-Experimental </a:t>
            </a:r>
            <a:r>
              <a:rPr lang="en-US" sz="2800" dirty="0" smtClean="0"/>
              <a:t>Study</a:t>
            </a:r>
            <a:endParaRPr lang="en-US" sz="2800" dirty="0"/>
          </a:p>
        </p:txBody>
      </p:sp>
      <p:sp>
        <p:nvSpPr>
          <p:cNvPr id="3" name="Content Placeholder 2"/>
          <p:cNvSpPr>
            <a:spLocks noGrp="1"/>
          </p:cNvSpPr>
          <p:nvPr>
            <p:ph idx="1"/>
          </p:nvPr>
        </p:nvSpPr>
        <p:spPr/>
        <p:txBody>
          <a:bodyPr/>
          <a:lstStyle/>
          <a:p>
            <a:r>
              <a:rPr lang="en-US" dirty="0" smtClean="0"/>
              <a:t>An observational study in France.</a:t>
            </a:r>
          </a:p>
          <a:p>
            <a:r>
              <a:rPr lang="en-US" dirty="0" smtClean="0"/>
              <a:t>77 </a:t>
            </a:r>
            <a:r>
              <a:rPr lang="en-US" dirty="0" smtClean="0"/>
              <a:t>patients consecutively hospitalized for COVID-19 in a geriatric unit were included. Intervention groups were participants regularly supplemented with vitamin D over the preceding year [</a:t>
            </a:r>
            <a:r>
              <a:rPr lang="en-US" dirty="0" smtClean="0"/>
              <a:t>50,000 IU/month vitamin D3 or 80k-100k every 2-3 months (Group </a:t>
            </a:r>
            <a:r>
              <a:rPr lang="en-US" dirty="0" smtClean="0"/>
              <a:t>1</a:t>
            </a:r>
            <a:r>
              <a:rPr lang="en-US" dirty="0" smtClean="0"/>
              <a:t>)], </a:t>
            </a:r>
            <a:r>
              <a:rPr lang="en-US" dirty="0" smtClean="0"/>
              <a:t>and those supplemented with </a:t>
            </a:r>
            <a:r>
              <a:rPr lang="en-US" dirty="0" smtClean="0"/>
              <a:t> 50,000 IU vitamin D</a:t>
            </a:r>
            <a:r>
              <a:rPr lang="en-US" baseline="-25000" dirty="0" smtClean="0"/>
              <a:t>3</a:t>
            </a:r>
            <a:r>
              <a:rPr lang="en-US" dirty="0" smtClean="0"/>
              <a:t> </a:t>
            </a:r>
            <a:r>
              <a:rPr lang="en-US" dirty="0" smtClean="0"/>
              <a:t>after COVID-19 diagnosis (Group 2</a:t>
            </a:r>
            <a:r>
              <a:rPr lang="en-US" dirty="0" smtClean="0"/>
              <a:t>). There was also a comparator group not supplemented with vitamin D.</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Vitamin D Supplementation Associated to Better Survival in Hospitalized Frail Elderly COVID-19 Patients: </a:t>
            </a:r>
            <a:r>
              <a:rPr lang="en-US" sz="2800" dirty="0" smtClean="0"/>
              <a:t/>
            </a:r>
            <a:br>
              <a:rPr lang="en-US" sz="2800" dirty="0" smtClean="0"/>
            </a:br>
            <a:r>
              <a:rPr lang="en-US" sz="2800" dirty="0" smtClean="0"/>
              <a:t>14-day outcomes</a:t>
            </a:r>
            <a:endParaRPr lang="en-US" sz="2800" dirty="0"/>
          </a:p>
        </p:txBody>
      </p:sp>
      <p:pic>
        <p:nvPicPr>
          <p:cNvPr id="4" name="Content Placeholder 3" descr="https://www.mdpi.com/nutrients/nutrients-12-03377/article_deploy/html/images/nutrients-12-03377-g001.png"/>
          <p:cNvPicPr>
            <a:picLocks noGrp="1"/>
          </p:cNvPicPr>
          <p:nvPr>
            <p:ph idx="1"/>
          </p:nvPr>
        </p:nvPicPr>
        <p:blipFill>
          <a:blip r:embed="rId2" cstate="print"/>
          <a:srcRect/>
          <a:stretch>
            <a:fillRect/>
          </a:stretch>
        </p:blipFill>
        <p:spPr bwMode="auto">
          <a:xfrm>
            <a:off x="533400" y="2133600"/>
            <a:ext cx="8229600" cy="3368445"/>
          </a:xfrm>
          <a:prstGeom prst="rect">
            <a:avLst/>
          </a:prstGeom>
          <a:noFill/>
          <a:ln w="9525">
            <a:noFill/>
            <a:miter lim="800000"/>
            <a:headEnd/>
            <a:tailEnd/>
          </a:ln>
        </p:spPr>
      </p:pic>
      <p:sp>
        <p:nvSpPr>
          <p:cNvPr id="5" name="TextBox 4"/>
          <p:cNvSpPr txBox="1"/>
          <p:nvPr/>
        </p:nvSpPr>
        <p:spPr>
          <a:xfrm>
            <a:off x="685800" y="5867400"/>
            <a:ext cx="6553200" cy="646331"/>
          </a:xfrm>
          <a:prstGeom prst="rect">
            <a:avLst/>
          </a:prstGeom>
          <a:noFill/>
        </p:spPr>
        <p:txBody>
          <a:bodyPr wrap="square" rtlCol="0">
            <a:spAutoFit/>
          </a:bodyPr>
          <a:lstStyle/>
          <a:p>
            <a:r>
              <a:rPr lang="en-US" dirty="0" smtClean="0"/>
              <a:t>Compared to the non-supplemented group, adjusted for age, gender and GIR score (a measure of functional ability)</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813</TotalTime>
  <Words>1427</Words>
  <Application>Microsoft Office PowerPoint</Application>
  <PresentationFormat>On-screen Show (4:3)</PresentationFormat>
  <Paragraphs>109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Flow</vt:lpstr>
      <vt:lpstr>Vitamin D and COVID-19: Update, November 25, 2020</vt:lpstr>
      <vt:lpstr>Disclosure</vt:lpstr>
      <vt:lpstr>Outline</vt:lpstr>
      <vt:lpstr>Observational Studies of COVID-19 with Respect to serum 25(OH)D</vt:lpstr>
      <vt:lpstr>25(OH)D vs. Severity in Austria for  109 COVID-19 Patients aged 58 ± 14 years</vt:lpstr>
      <vt:lpstr>Much More Likely to Die of COVID-19 if 25(OH)D &lt;12 ng/ml (30 nmol/L)</vt:lpstr>
      <vt:lpstr>Quasi-Experimental Study</vt:lpstr>
      <vt:lpstr>Vitamin D Supplementation Associated to Better Survival in Hospitalized Frail Elderly COVID-19 Patients: The GERIA-COVID Quasi-Experimental Study</vt:lpstr>
      <vt:lpstr>Vitamin D Supplementation Associated to Better Survival in Hospitalized Frail Elderly COVID-19 Patients:  14-day outcomes</vt:lpstr>
      <vt:lpstr>Vitamin D Supplementation Associated to Better Survival in Hospitalized Frail Elderly COVID-19 Patients: Kaplan-Meier estimates</vt:lpstr>
      <vt:lpstr>"Effect of Calcifediol Treatment and best Available Therapy versus best Available Therapy on ICU Admission and Mortality Among Patients Hospitalized for COVID-19: A Pilot Randomized Clinical study"</vt:lpstr>
      <vt:lpstr>Results of the Pilot Randomized Clinical study – Entrenas Castillo et al., 2020</vt:lpstr>
      <vt:lpstr>Short term, high-dose vitamin D supplementation for COVID-19 disease: a randomised, placebo-controlled, study (SHADE study)</vt:lpstr>
      <vt:lpstr>Short term, high-dose vitamin D supplementation for COVID-19 disease: Results</vt:lpstr>
      <vt:lpstr>Mechanisms</vt:lpstr>
      <vt:lpstr>SARS-CoV-2 NAAT positivity rates and circulating 25(OH)D levels in the total population</vt:lpstr>
      <vt:lpstr>Effects of Race and 25(OH)D on SARS-CoV-2 seropositivity</vt:lpstr>
      <vt:lpstr>Effect of Age on Incidence, Death</vt:lpstr>
      <vt:lpstr>Seasonality of Viral Infections</vt:lpstr>
      <vt:lpstr>Low Temperature and Low UV Indexes Correlated with Peaks of Influenza Virus Activity in Northern Europe during 2010⁻2018</vt:lpstr>
      <vt:lpstr>Low Temperature and Low UV Indexes Correlated with Peaks of Influenza Virus Activity in Northern Europe during 2010⁻2018</vt:lpstr>
      <vt:lpstr>One-third of Mayo Clinic Staff are SARS-CoV-2 Seropositive, Nov. 17</vt:lpstr>
      <vt:lpstr>Recommendations</vt:lpstr>
      <vt:lpstr>Details Regarding 14 Observational Studies, 3 Treatment Studies, and Mechanisms are Discussed in This Open Access Review</vt:lpstr>
      <vt:lpstr>For Further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Vitamin D and COVID-19: Update</dc:title>
  <dc:creator>User</dc:creator>
  <cp:lastModifiedBy>User</cp:lastModifiedBy>
  <cp:revision>69</cp:revision>
  <dcterms:created xsi:type="dcterms:W3CDTF">2020-11-17T19:10:35Z</dcterms:created>
  <dcterms:modified xsi:type="dcterms:W3CDTF">2020-11-25T21:54:00Z</dcterms:modified>
</cp:coreProperties>
</file>